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7" r:id="rId1"/>
  </p:sldMasterIdLst>
  <p:sldIdLst>
    <p:sldId id="256" r:id="rId2"/>
    <p:sldId id="257" r:id="rId3"/>
    <p:sldId id="258" r:id="rId4"/>
    <p:sldId id="259" r:id="rId5"/>
    <p:sldId id="260" r:id="rId6"/>
    <p:sldId id="261" r:id="rId7"/>
    <p:sldId id="300" r:id="rId8"/>
    <p:sldId id="262" r:id="rId9"/>
    <p:sldId id="263" r:id="rId10"/>
    <p:sldId id="301" r:id="rId11"/>
    <p:sldId id="264" r:id="rId12"/>
    <p:sldId id="302" r:id="rId13"/>
    <p:sldId id="265" r:id="rId14"/>
    <p:sldId id="303" r:id="rId15"/>
    <p:sldId id="266" r:id="rId16"/>
    <p:sldId id="304" r:id="rId17"/>
    <p:sldId id="267" r:id="rId18"/>
    <p:sldId id="299" r:id="rId19"/>
    <p:sldId id="268" r:id="rId20"/>
    <p:sldId id="269" r:id="rId21"/>
    <p:sldId id="305" r:id="rId22"/>
    <p:sldId id="270" r:id="rId23"/>
    <p:sldId id="271" r:id="rId24"/>
    <p:sldId id="306" r:id="rId25"/>
    <p:sldId id="272" r:id="rId26"/>
    <p:sldId id="273" r:id="rId27"/>
    <p:sldId id="274" r:id="rId28"/>
    <p:sldId id="307"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a Luciano" initials="ML" lastIdx="1" clrIdx="0">
    <p:extLst>
      <p:ext uri="{19B8F6BF-5375-455C-9EA6-DF929625EA0E}">
        <p15:presenceInfo xmlns:p15="http://schemas.microsoft.com/office/powerpoint/2012/main" userId="3070a62849c0724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9-02T10:04:44.595" idx="1">
    <p:pos x="6820" y="2721"/>
    <p:text>Sociedad plualista aquella que acepta y tolera la existencia de diversas ideas y pensamientos</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9/19/2016</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217C01CDF565}" type="slidenum">
              <a:rPr lang="en-US" smtClean="0"/>
              <a:pPr/>
              <a:t>‹Nº›</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96774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9/19/2016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2147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9/19/2016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3146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9/19/2016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2906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8DFA1846-DA80-1C48-A609-854EA85C59AD}" type="datetimeFigureOut">
              <a:rPr lang="en-US" smtClean="0"/>
              <a:pPr/>
              <a:t>9/19/2016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3062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9/19/2016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01867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447191" y="2824269"/>
            <a:ext cx="4645152" cy="264445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412362" y="2821491"/>
            <a:ext cx="4645152" cy="263737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9/19/2016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8563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9/19/2016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516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9/19/2016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909658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D0DF5E60-9974-AC48-9591-99C2BB44B7CF}" type="datetimeFigureOut">
              <a:rPr lang="en-US" smtClean="0"/>
              <a:pPr/>
              <a:t>9/19/2016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7937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8C79C5D-2A6F-F04D-97DA-BEF2467B64E4}" type="datetimeFigureOut">
              <a:rPr lang="en-US" smtClean="0"/>
              <a:pPr/>
              <a:t>9/19/2016</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2901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9B482E8-6E0E-1B4F-B1FD-C69DB9E858D9}" type="datetimeFigureOut">
              <a:rPr lang="en-US" smtClean="0"/>
              <a:pPr/>
              <a:t>9/19/2016</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217C01CDF565}" type="slidenum">
              <a:rPr lang="en-US" smtClean="0"/>
              <a:pPr/>
              <a:t>‹Nº›</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20796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a:t>El reino de la nueva España</a:t>
            </a:r>
          </a:p>
        </p:txBody>
      </p:sp>
      <p:sp>
        <p:nvSpPr>
          <p:cNvPr id="3" name="Subtítulo 2"/>
          <p:cNvSpPr>
            <a:spLocks noGrp="1"/>
          </p:cNvSpPr>
          <p:nvPr>
            <p:ph type="subTitle" idx="1"/>
          </p:nvPr>
        </p:nvSpPr>
        <p:spPr/>
        <p:txBody>
          <a:bodyPr/>
          <a:lstStyle/>
          <a:p>
            <a:r>
              <a:rPr lang="es-MX" dirty="0"/>
              <a:t>Luciano Espina Melisa</a:t>
            </a:r>
          </a:p>
        </p:txBody>
      </p:sp>
    </p:spTree>
    <p:extLst>
      <p:ext uri="{BB962C8B-B14F-4D97-AF65-F5344CB8AC3E}">
        <p14:creationId xmlns:p14="http://schemas.microsoft.com/office/powerpoint/2010/main" val="26427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p:txBody>
          <a:bodyPr/>
          <a:lstStyle/>
          <a:p>
            <a:pPr algn="just"/>
            <a:r>
              <a:rPr lang="es-MX" dirty="0"/>
              <a:t>Fray Servando subraya que el rey lo era de España y de las Indias y que la Nueva España debía fidelidad al monarca español, no a nueva España.</a:t>
            </a:r>
          </a:p>
          <a:p>
            <a:pPr algn="just"/>
            <a:r>
              <a:rPr lang="es-MX" dirty="0"/>
              <a:t>Por esto destronando el rey por Napoleón, el pueblo mexicano recobraba su soberanía</a:t>
            </a:r>
          </a:p>
          <a:p>
            <a:endParaRPr lang="es-MX" dirty="0"/>
          </a:p>
        </p:txBody>
      </p:sp>
      <p:pic>
        <p:nvPicPr>
          <p:cNvPr id="2052" name="Picture 4" descr="Resultado de imagen para rey napole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891" y="1363247"/>
            <a:ext cx="3557892" cy="474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643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Resultado de imagen para modernid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3211" y="2186608"/>
            <a:ext cx="4971218" cy="349043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pPr algn="ctr"/>
            <a:r>
              <a:rPr lang="es-MX" dirty="0"/>
              <a:t>“Nueva España”</a:t>
            </a:r>
          </a:p>
        </p:txBody>
      </p:sp>
      <p:sp>
        <p:nvSpPr>
          <p:cNvPr id="3" name="Marcador de contenido 2"/>
          <p:cNvSpPr>
            <a:spLocks noGrp="1"/>
          </p:cNvSpPr>
          <p:nvPr>
            <p:ph idx="1"/>
          </p:nvPr>
        </p:nvSpPr>
        <p:spPr>
          <a:xfrm>
            <a:off x="739200" y="1853754"/>
            <a:ext cx="4959236" cy="4412973"/>
          </a:xfrm>
        </p:spPr>
        <p:txBody>
          <a:bodyPr/>
          <a:lstStyle/>
          <a:p>
            <a:pPr algn="just"/>
            <a:r>
              <a:rPr lang="es-MX" dirty="0"/>
              <a:t>Nueva España fue singular por su estructura interna</a:t>
            </a:r>
          </a:p>
          <a:p>
            <a:pPr algn="just"/>
            <a:r>
              <a:rPr lang="es-MX" dirty="0"/>
              <a:t>Los hombres casi nunca logran hacerse una imagen clara y verdadera de la sociedad en la que viven. Los novohispanos no fueron una excepción a esta regla; nosotros tampoco lo hemos sido.</a:t>
            </a:r>
          </a:p>
        </p:txBody>
      </p:sp>
    </p:spTree>
    <p:extLst>
      <p:ext uri="{BB962C8B-B14F-4D97-AF65-F5344CB8AC3E}">
        <p14:creationId xmlns:p14="http://schemas.microsoft.com/office/powerpoint/2010/main" val="905128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MX" dirty="0"/>
              <a:t>Entre la realidad de Nueva España y nuestras ideas se interponen muchos prejuicios, los cuales no vienen de la tradición si no de la modernidad.</a:t>
            </a:r>
          </a:p>
          <a:p>
            <a:endParaRPr lang="es-MX" dirty="0"/>
          </a:p>
        </p:txBody>
      </p:sp>
      <p:pic>
        <p:nvPicPr>
          <p:cNvPr id="3074" name="Picture 2" descr="Resultado de imagen para nueva españ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2200" y="3056777"/>
            <a:ext cx="4204390" cy="3430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078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sultado de imagen para nueva españa econom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557" y="2009361"/>
            <a:ext cx="3810000" cy="35814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1451580" y="2133600"/>
            <a:ext cx="5969638" cy="3332745"/>
          </a:xfrm>
        </p:spPr>
        <p:txBody>
          <a:bodyPr/>
          <a:lstStyle/>
          <a:p>
            <a:pPr algn="just"/>
            <a:r>
              <a:rPr lang="es-MX" dirty="0"/>
              <a:t>Nueva España era un país enorme, un país próspero y pacífico.</a:t>
            </a:r>
          </a:p>
          <a:p>
            <a:pPr algn="just"/>
            <a:r>
              <a:rPr lang="es-MX" dirty="0"/>
              <a:t>Hubo levantamientos, hambre, epidemias, motines pero lo que caracterizó a estos tres siglos fue la continuidad del orden público y no sus alteraciones.</a:t>
            </a:r>
          </a:p>
        </p:txBody>
      </p:sp>
    </p:spTree>
    <p:extLst>
      <p:ext uri="{BB962C8B-B14F-4D97-AF65-F5344CB8AC3E}">
        <p14:creationId xmlns:p14="http://schemas.microsoft.com/office/powerpoint/2010/main" val="450545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algn="just"/>
            <a:r>
              <a:rPr lang="es-MX" dirty="0"/>
              <a:t>Durante el siglo XVII el comercio exterior de España se enfrentó a graves dificultades que contribuyeron decisivamente a la decadencia económica y política del reino.</a:t>
            </a:r>
          </a:p>
          <a:p>
            <a:pPr algn="just"/>
            <a:r>
              <a:rPr lang="es-MX" dirty="0"/>
              <a:t>Afecto al sistema imperial pero que, paradójicamente favoreció a Nueva España</a:t>
            </a:r>
          </a:p>
          <a:p>
            <a:endParaRPr lang="es-MX" dirty="0"/>
          </a:p>
        </p:txBody>
      </p:sp>
      <p:pic>
        <p:nvPicPr>
          <p:cNvPr id="4098" name="Picture 2" descr="Resultado de imagen para nueva españa dificultad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8949" y="3316976"/>
            <a:ext cx="3462268" cy="3404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993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esultado de imagen para economia novohisp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7123" y="2222287"/>
            <a:ext cx="3810000" cy="298132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endParaRPr lang="es-MX" dirty="0"/>
          </a:p>
        </p:txBody>
      </p:sp>
      <p:sp>
        <p:nvSpPr>
          <p:cNvPr id="3" name="Marcador de contenido 2"/>
          <p:cNvSpPr>
            <a:spLocks noGrp="1"/>
          </p:cNvSpPr>
          <p:nvPr>
            <p:ph idx="1"/>
          </p:nvPr>
        </p:nvSpPr>
        <p:spPr/>
        <p:txBody>
          <a:bodyPr/>
          <a:lstStyle/>
          <a:p>
            <a:r>
              <a:rPr lang="es-MX" dirty="0"/>
              <a:t>El comercio con España disminuyó pero, la economía novohispana pudo transformarse radicalmente:</a:t>
            </a:r>
          </a:p>
          <a:p>
            <a:r>
              <a:rPr lang="es-MX" dirty="0"/>
              <a:t>Crecimiento del mercado interno, cambio del carácter de la mano de obra y su forma de empleo (desaparición de las encomiendas y contratación libre de los peones)</a:t>
            </a:r>
          </a:p>
        </p:txBody>
      </p:sp>
    </p:spTree>
    <p:extLst>
      <p:ext uri="{BB962C8B-B14F-4D97-AF65-F5344CB8AC3E}">
        <p14:creationId xmlns:p14="http://schemas.microsoft.com/office/powerpoint/2010/main" val="2000369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451580" y="1961322"/>
            <a:ext cx="4233604" cy="3505023"/>
          </a:xfrm>
        </p:spPr>
        <p:txBody>
          <a:bodyPr/>
          <a:lstStyle/>
          <a:p>
            <a:pPr algn="just"/>
            <a:r>
              <a:rPr lang="es-MX" dirty="0"/>
              <a:t>Desarrollo de minería, esto fue determinante y contribuyó a rectificar el sentido de la crisis en favor de Nueva España</a:t>
            </a:r>
          </a:p>
          <a:p>
            <a:endParaRPr lang="es-MX" dirty="0"/>
          </a:p>
        </p:txBody>
      </p:sp>
      <p:pic>
        <p:nvPicPr>
          <p:cNvPr id="5122" name="Picture 2" descr="Resultado de imagen para desarrollo de miner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213" y="1391478"/>
            <a:ext cx="4029286" cy="464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900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dirty="0"/>
          </a:p>
        </p:txBody>
      </p:sp>
      <p:sp>
        <p:nvSpPr>
          <p:cNvPr id="3" name="Marcador de contenido 2"/>
          <p:cNvSpPr>
            <a:spLocks noGrp="1"/>
          </p:cNvSpPr>
          <p:nvPr>
            <p:ph idx="1"/>
          </p:nvPr>
        </p:nvSpPr>
        <p:spPr>
          <a:xfrm>
            <a:off x="5565912" y="1948071"/>
            <a:ext cx="5807373" cy="3910728"/>
          </a:xfrm>
        </p:spPr>
        <p:txBody>
          <a:bodyPr/>
          <a:lstStyle/>
          <a:p>
            <a:pPr algn="just"/>
            <a:r>
              <a:rPr lang="es-MX" dirty="0"/>
              <a:t>La edad Moderna se distingue por el crecimiento del Estado Central a expensas de las autonomías locales y por la igualdad ante la ley</a:t>
            </a:r>
          </a:p>
          <a:p>
            <a:pPr algn="just"/>
            <a:r>
              <a:rPr lang="es-MX" dirty="0"/>
              <a:t>Las comunidades indígenas estaban regidas por las leyes de indias había estatutos especiales para los diferentes grupos étnicos: negros, mulatos, criollos y españoles</a:t>
            </a:r>
          </a:p>
        </p:txBody>
      </p:sp>
      <p:pic>
        <p:nvPicPr>
          <p:cNvPr id="9218" name="Picture 2" descr="Resultado de imagen para igualdad ante la l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504" y="2141696"/>
            <a:ext cx="4228172" cy="3523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339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dirty="0"/>
          </a:p>
        </p:txBody>
      </p:sp>
      <p:sp>
        <p:nvSpPr>
          <p:cNvPr id="3" name="Marcador de contenido 2"/>
          <p:cNvSpPr>
            <a:spLocks noGrp="1"/>
          </p:cNvSpPr>
          <p:nvPr>
            <p:ph idx="1"/>
          </p:nvPr>
        </p:nvSpPr>
        <p:spPr/>
        <p:txBody>
          <a:bodyPr/>
          <a:lstStyle/>
          <a:p>
            <a:pPr algn="just"/>
            <a:r>
              <a:rPr lang="es-MX" dirty="0"/>
              <a:t>Leyes particulares regían a las ordenes religiosas y a la iglesia secular, otras a los encomenderos, los comerciantes, los mineros, los artesanos, las congregaciones, las cofradías</a:t>
            </a:r>
          </a:p>
          <a:p>
            <a:pPr algn="just"/>
            <a:r>
              <a:rPr lang="es-MX" dirty="0"/>
              <a:t>El historiador Richard M. Morse definió a Nueva España como unan sociedad pluralista, </a:t>
            </a:r>
          </a:p>
        </p:txBody>
      </p:sp>
      <p:pic>
        <p:nvPicPr>
          <p:cNvPr id="1026" name="Picture 2" descr="Resultado de imagen para ordenes religios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002" y="3714750"/>
            <a:ext cx="62865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514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dirty="0"/>
          </a:p>
        </p:txBody>
      </p:sp>
      <p:sp>
        <p:nvSpPr>
          <p:cNvPr id="3" name="Marcador de contenido 2"/>
          <p:cNvSpPr>
            <a:spLocks noGrp="1"/>
          </p:cNvSpPr>
          <p:nvPr>
            <p:ph idx="1"/>
          </p:nvPr>
        </p:nvSpPr>
        <p:spPr>
          <a:xfrm>
            <a:off x="818712" y="1802297"/>
            <a:ext cx="6403723" cy="4056502"/>
          </a:xfrm>
        </p:spPr>
        <p:txBody>
          <a:bodyPr/>
          <a:lstStyle/>
          <a:p>
            <a:pPr algn="just"/>
            <a:r>
              <a:rPr lang="es-MX" dirty="0"/>
              <a:t>La iglesia tenía jurisdicción sobre las condiciones pero no gozaba del poder político aunque lo compartía.</a:t>
            </a:r>
          </a:p>
          <a:p>
            <a:pPr algn="just"/>
            <a:r>
              <a:rPr lang="es-MX" i="1" dirty="0"/>
              <a:t>Weber: </a:t>
            </a:r>
            <a:r>
              <a:rPr lang="es-MX" dirty="0"/>
              <a:t>“El mercantilismo” del régimen de dominación patrimonial, se caracteriza por el monopolio lucrativo del comercio.</a:t>
            </a:r>
          </a:p>
          <a:p>
            <a:pPr algn="just"/>
            <a:r>
              <a:rPr lang="es-MX" i="1" dirty="0"/>
              <a:t>Weber</a:t>
            </a:r>
            <a:r>
              <a:rPr lang="es-MX" dirty="0"/>
              <a:t>: Del patrimonialismo: la existencia de un ejército profesional de cuyo alto mando están excluidos los naturales del país</a:t>
            </a:r>
            <a:endParaRPr lang="es-MX" i="1" dirty="0"/>
          </a:p>
        </p:txBody>
      </p:sp>
      <p:pic>
        <p:nvPicPr>
          <p:cNvPr id="10242" name="Picture 2" descr="Resultado de imagen para iglesias de nueva españ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0418" y="2403367"/>
            <a:ext cx="4634757" cy="235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059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Una sociedad singular</a:t>
            </a:r>
          </a:p>
        </p:txBody>
      </p:sp>
      <p:sp>
        <p:nvSpPr>
          <p:cNvPr id="3" name="Marcador de contenido 2"/>
          <p:cNvSpPr>
            <a:spLocks noGrp="1"/>
          </p:cNvSpPr>
          <p:nvPr>
            <p:ph idx="1"/>
          </p:nvPr>
        </p:nvSpPr>
        <p:spPr>
          <a:xfrm>
            <a:off x="382614" y="2769704"/>
            <a:ext cx="4772482" cy="3764343"/>
          </a:xfrm>
        </p:spPr>
        <p:txBody>
          <a:bodyPr/>
          <a:lstStyle/>
          <a:p>
            <a:r>
              <a:rPr lang="es-MX" dirty="0"/>
              <a:t>Dejamos atrás el pasado</a:t>
            </a:r>
          </a:p>
          <a:p>
            <a:r>
              <a:rPr lang="es-MX" dirty="0"/>
              <a:t>Hubo opresión de las naciones indias</a:t>
            </a:r>
          </a:p>
          <a:p>
            <a:pPr marL="0" indent="0">
              <a:buNone/>
            </a:pPr>
            <a:endParaRPr lang="es-MX" dirty="0"/>
          </a:p>
        </p:txBody>
      </p:sp>
      <p:pic>
        <p:nvPicPr>
          <p:cNvPr id="1028" name="Picture 4" descr="http://elcinco.mx/wp-content/uploads/2016/07/mexicanos-celebrand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2980" y="812254"/>
            <a:ext cx="3044208" cy="20852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3.bp.blogspot.com/-fdX4Uj1SN9k/URhuIC46GRI/AAAAAAAAADQ/WpXkFRy0wlE/s1600/blogalianz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468" y="3954259"/>
            <a:ext cx="3063720" cy="22412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exdesc-impresionesaerea.netdna-ssl.com/sites/default/files/styles/adaptive/public/fichas-destino/virreinato_epoca_colonial_tlaxcala_alfredo_blazquez.jpg?itok=Q3vZzSU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909" y="4058573"/>
            <a:ext cx="5807373" cy="203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9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dirty="0"/>
          </a:p>
        </p:txBody>
      </p:sp>
      <p:sp>
        <p:nvSpPr>
          <p:cNvPr id="3" name="Marcador de contenido 2"/>
          <p:cNvSpPr>
            <a:spLocks noGrp="1"/>
          </p:cNvSpPr>
          <p:nvPr>
            <p:ph idx="1"/>
          </p:nvPr>
        </p:nvSpPr>
        <p:spPr>
          <a:xfrm>
            <a:off x="5141842" y="2305878"/>
            <a:ext cx="6240156" cy="2968487"/>
          </a:xfrm>
        </p:spPr>
        <p:txBody>
          <a:bodyPr/>
          <a:lstStyle/>
          <a:p>
            <a:r>
              <a:rPr lang="es-MX" dirty="0"/>
              <a:t>Weber señala a la educación en dos formas típicas:</a:t>
            </a:r>
          </a:p>
          <a:p>
            <a:r>
              <a:rPr lang="es-MX" dirty="0"/>
              <a:t>La primera es la educación como una especialidad entre los clérigos y los miembros de una iglesia dominante</a:t>
            </a:r>
          </a:p>
        </p:txBody>
      </p:sp>
      <p:pic>
        <p:nvPicPr>
          <p:cNvPr id="11266" name="Picture 2" descr="Resultado de imagen para clerigos de nueva españ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443" y="2485747"/>
            <a:ext cx="3322748" cy="3517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274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dirty="0"/>
          </a:p>
        </p:txBody>
      </p:sp>
      <p:sp>
        <p:nvSpPr>
          <p:cNvPr id="3" name="Marcador de contenido 2"/>
          <p:cNvSpPr>
            <a:spLocks noGrp="1"/>
          </p:cNvSpPr>
          <p:nvPr>
            <p:ph idx="1"/>
          </p:nvPr>
        </p:nvSpPr>
        <p:spPr>
          <a:xfrm>
            <a:off x="1451580" y="2067339"/>
            <a:ext cx="4604664" cy="3399006"/>
          </a:xfrm>
        </p:spPr>
        <p:txBody>
          <a:bodyPr/>
          <a:lstStyle/>
          <a:p>
            <a:r>
              <a:rPr lang="es-MX" dirty="0"/>
              <a:t>La segunda es la educación en las universidades, esta adquirió una tonalidad específica en los siglos XVI y XVII que fue preparar a ese grupo social y al finalizar el siglo XVIII se convirtió en la burocracia de las sociedades modernas </a:t>
            </a:r>
          </a:p>
          <a:p>
            <a:endParaRPr lang="es-MX" dirty="0"/>
          </a:p>
        </p:txBody>
      </p:sp>
      <p:pic>
        <p:nvPicPr>
          <p:cNvPr id="6146" name="Picture 2" descr="Resultado de imagen para la burocracia de las sociedades modern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966" y="2242841"/>
            <a:ext cx="3810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098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Resultado de imagen para poder cent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3147" y="3200399"/>
            <a:ext cx="7620000" cy="289560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MX" dirty="0"/>
              <a:t>El reino de una Nueva España</a:t>
            </a:r>
          </a:p>
        </p:txBody>
      </p:sp>
      <p:sp>
        <p:nvSpPr>
          <p:cNvPr id="3" name="Marcador de contenido 2"/>
          <p:cNvSpPr>
            <a:spLocks noGrp="1"/>
          </p:cNvSpPr>
          <p:nvPr>
            <p:ph idx="1"/>
          </p:nvPr>
        </p:nvSpPr>
        <p:spPr>
          <a:xfrm>
            <a:off x="1451580" y="2015732"/>
            <a:ext cx="5943134" cy="4080268"/>
          </a:xfrm>
        </p:spPr>
        <p:txBody>
          <a:bodyPr/>
          <a:lstStyle/>
          <a:p>
            <a:pPr algn="just"/>
            <a:r>
              <a:rPr lang="es-MX" dirty="0"/>
              <a:t>En el régimen de dominación patrimonial, el príncipe debe asegurarse de la lealtad de sus servidores, sobre todo si éstos en su nombre territorios alejados de la sede del poder central</a:t>
            </a:r>
          </a:p>
          <a:p>
            <a:pPr algn="just"/>
            <a:r>
              <a:rPr lang="es-MX" dirty="0"/>
              <a:t>Los virreyes no podían llevar a sus hijos, hijas, yernos y nueras a Nueva España, esta prohibición convertía a los familiares de los virreyes en una suerte de rehenes.</a:t>
            </a:r>
          </a:p>
          <a:p>
            <a:pPr marL="0" indent="0" algn="just">
              <a:buNone/>
            </a:pPr>
            <a:endParaRPr lang="es-MX" dirty="0"/>
          </a:p>
        </p:txBody>
      </p:sp>
    </p:spTree>
    <p:extLst>
      <p:ext uri="{BB962C8B-B14F-4D97-AF65-F5344CB8AC3E}">
        <p14:creationId xmlns:p14="http://schemas.microsoft.com/office/powerpoint/2010/main" val="2433555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Resultado de imagen para virr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2794" y="1853754"/>
            <a:ext cx="2898942" cy="413758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endParaRPr lang="es-MX" dirty="0"/>
          </a:p>
        </p:txBody>
      </p:sp>
      <p:sp>
        <p:nvSpPr>
          <p:cNvPr id="3" name="Marcador de contenido 2"/>
          <p:cNvSpPr>
            <a:spLocks noGrp="1"/>
          </p:cNvSpPr>
          <p:nvPr>
            <p:ph idx="1"/>
          </p:nvPr>
        </p:nvSpPr>
        <p:spPr>
          <a:xfrm>
            <a:off x="1451579" y="2015732"/>
            <a:ext cx="5572073" cy="3894738"/>
          </a:xfrm>
        </p:spPr>
        <p:txBody>
          <a:bodyPr/>
          <a:lstStyle/>
          <a:p>
            <a:pPr algn="just"/>
            <a:r>
              <a:rPr lang="es-MX" dirty="0"/>
              <a:t>El principal instrumento que empleó el rey para mantener sujeto al virrey fue el juicio de residencia</a:t>
            </a:r>
          </a:p>
          <a:p>
            <a:pPr algn="just"/>
            <a:r>
              <a:rPr lang="es-MX" i="1" dirty="0"/>
              <a:t>Rubio Mañé: “Cuando el virrey se distinguía por muchas de sus iniciativas inspiraba recelos a la corona y así se le detenían todos sus proyectos”</a:t>
            </a:r>
          </a:p>
        </p:txBody>
      </p:sp>
    </p:spTree>
    <p:extLst>
      <p:ext uri="{BB962C8B-B14F-4D97-AF65-F5344CB8AC3E}">
        <p14:creationId xmlns:p14="http://schemas.microsoft.com/office/powerpoint/2010/main" val="1358962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dirty="0"/>
          </a:p>
        </p:txBody>
      </p:sp>
      <p:sp>
        <p:nvSpPr>
          <p:cNvPr id="3" name="Marcador de contenido 2"/>
          <p:cNvSpPr>
            <a:spLocks noGrp="1"/>
          </p:cNvSpPr>
          <p:nvPr>
            <p:ph idx="1"/>
          </p:nvPr>
        </p:nvSpPr>
        <p:spPr/>
        <p:txBody>
          <a:bodyPr/>
          <a:lstStyle/>
          <a:p>
            <a:r>
              <a:rPr lang="es-MX" dirty="0"/>
              <a:t>El virrey no intervenía en las funciones judiciales de la audiencia; su presencia era “decorativa y honorífica”, en cambio, en el ámbito político su jurisdicción ,era plena y extensos sus poderes </a:t>
            </a:r>
          </a:p>
          <a:p>
            <a:endParaRPr lang="es-MX" dirty="0"/>
          </a:p>
        </p:txBody>
      </p:sp>
      <p:pic>
        <p:nvPicPr>
          <p:cNvPr id="4" name="Picture 8" descr="Resultado de imagen para funciones judicia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6608" y="3535018"/>
            <a:ext cx="55245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026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491336" y="443971"/>
            <a:ext cx="9603275" cy="3450613"/>
          </a:xfrm>
        </p:spPr>
        <p:txBody>
          <a:bodyPr/>
          <a:lstStyle/>
          <a:p>
            <a:pPr algn="just"/>
            <a:r>
              <a:rPr lang="es-MX" dirty="0"/>
              <a:t>La real audiencia no era el poder sino su freno </a:t>
            </a:r>
          </a:p>
          <a:p>
            <a:pPr algn="just"/>
            <a:r>
              <a:rPr lang="es-MX" dirty="0"/>
              <a:t>La audiencia representaba la continuidad del estado español durante la ausencia del virrey o ante su muerte</a:t>
            </a:r>
          </a:p>
          <a:p>
            <a:pPr algn="just"/>
            <a:r>
              <a:rPr lang="es-MX" dirty="0"/>
              <a:t>Ningún virrey de Nueva España tuvo el poder que tiene el presidente de México</a:t>
            </a:r>
          </a:p>
        </p:txBody>
      </p:sp>
      <p:pic>
        <p:nvPicPr>
          <p:cNvPr id="2050" name="Picture 2" descr="Resultado de imagen para audiencia de nueva españ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0723" y="2262043"/>
            <a:ext cx="7620000"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794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El estrado y el púlpito</a:t>
            </a:r>
          </a:p>
        </p:txBody>
      </p:sp>
      <p:sp>
        <p:nvSpPr>
          <p:cNvPr id="3" name="Marcador de contenido 2"/>
          <p:cNvSpPr>
            <a:spLocks noGrp="1"/>
          </p:cNvSpPr>
          <p:nvPr>
            <p:ph idx="1"/>
          </p:nvPr>
        </p:nvSpPr>
        <p:spPr/>
        <p:txBody>
          <a:bodyPr/>
          <a:lstStyle/>
          <a:p>
            <a:r>
              <a:rPr lang="es-MX" dirty="0"/>
              <a:t>Nueva España fue una típica sociedad de corte</a:t>
            </a:r>
          </a:p>
          <a:p>
            <a:r>
              <a:rPr lang="es-MX" dirty="0"/>
              <a:t>Dos cortes americanas, la de México y la de Lima</a:t>
            </a:r>
          </a:p>
          <a:p>
            <a:r>
              <a:rPr lang="es-MX" dirty="0"/>
              <a:t>La corte centro y cúspide de la sociedad, hace inteligible a esta imagen y le da sentido, la corte fue el modelo de la vida social</a:t>
            </a:r>
          </a:p>
          <a:p>
            <a:pPr marL="0" indent="0">
              <a:buNone/>
            </a:pPr>
            <a:endParaRPr lang="es-MX" dirty="0"/>
          </a:p>
        </p:txBody>
      </p:sp>
      <p:pic>
        <p:nvPicPr>
          <p:cNvPr id="3074" name="Picture 2" descr="Resultado de imagen para corte americana de nueva españ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713" y="3481243"/>
            <a:ext cx="3660141" cy="3126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497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Resultado de imagen para reglas de corte virrei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792" y="2809875"/>
            <a:ext cx="6096000" cy="40481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endParaRPr lang="es-MX" dirty="0"/>
          </a:p>
        </p:txBody>
      </p:sp>
      <p:sp>
        <p:nvSpPr>
          <p:cNvPr id="3" name="Marcador de contenido 2"/>
          <p:cNvSpPr>
            <a:spLocks noGrp="1"/>
          </p:cNvSpPr>
          <p:nvPr>
            <p:ph idx="1"/>
          </p:nvPr>
        </p:nvSpPr>
        <p:spPr/>
        <p:txBody>
          <a:bodyPr/>
          <a:lstStyle/>
          <a:p>
            <a:r>
              <a:rPr lang="es-MX" dirty="0"/>
              <a:t>La corte virreinal fue un centro de irradiación moral, literaria y estética; en las actitudes y en las maneras de ,a gente, modifico profundamente la vida social y los destinos individuales; como:</a:t>
            </a:r>
          </a:p>
          <a:p>
            <a:r>
              <a:rPr lang="es-MX" dirty="0"/>
              <a:t>La cortesía, costumbres y modas, la corte rigió las maneras de amar y de comer, de velar a los muertos y cortejar a las vivas, de celebrar los natalicios y llorar las ausencias</a:t>
            </a:r>
          </a:p>
          <a:p>
            <a:endParaRPr lang="es-MX" dirty="0"/>
          </a:p>
        </p:txBody>
      </p:sp>
    </p:spTree>
    <p:extLst>
      <p:ext uri="{BB962C8B-B14F-4D97-AF65-F5344CB8AC3E}">
        <p14:creationId xmlns:p14="http://schemas.microsoft.com/office/powerpoint/2010/main" val="3827434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dirty="0"/>
          </a:p>
        </p:txBody>
      </p:sp>
      <p:sp>
        <p:nvSpPr>
          <p:cNvPr id="3" name="Marcador de contenido 2"/>
          <p:cNvSpPr>
            <a:spLocks noGrp="1"/>
          </p:cNvSpPr>
          <p:nvPr>
            <p:ph sz="half" idx="1"/>
          </p:nvPr>
        </p:nvSpPr>
        <p:spPr/>
        <p:txBody>
          <a:bodyPr/>
          <a:lstStyle/>
          <a:p>
            <a:r>
              <a:rPr lang="es-MX" dirty="0"/>
              <a:t>La moral burguesa es anticortesana, los modales de la burguesía, sus ideales estéticos y eróticos, su vida imaginaria, son un homenaje a la cultura cortesana</a:t>
            </a:r>
          </a:p>
          <a:p>
            <a:r>
              <a:rPr lang="es-MX" dirty="0"/>
              <a:t>El burgués economiza</a:t>
            </a:r>
          </a:p>
        </p:txBody>
      </p:sp>
      <p:sp>
        <p:nvSpPr>
          <p:cNvPr id="4" name="Marcador de contenido 3"/>
          <p:cNvSpPr>
            <a:spLocks noGrp="1"/>
          </p:cNvSpPr>
          <p:nvPr>
            <p:ph sz="half" idx="2"/>
          </p:nvPr>
        </p:nvSpPr>
        <p:spPr/>
        <p:txBody>
          <a:bodyPr/>
          <a:lstStyle/>
          <a:p>
            <a:r>
              <a:rPr lang="es-MX" dirty="0"/>
              <a:t>La burguesía imitó formas de vida de los cortesanos y orientó sus actitudes vitales en sentido diametralmente opuesto a los ideales de la corte</a:t>
            </a:r>
          </a:p>
          <a:p>
            <a:r>
              <a:rPr lang="es-MX" dirty="0"/>
              <a:t>quisiera ser un caballero</a:t>
            </a:r>
          </a:p>
          <a:p>
            <a:endParaRPr lang="es-MX" dirty="0"/>
          </a:p>
        </p:txBody>
      </p:sp>
      <p:pic>
        <p:nvPicPr>
          <p:cNvPr id="5" name="Picture 4" descr="Resultado de imagen para burgu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678" y="4306487"/>
            <a:ext cx="2597060" cy="23047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burgues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2830" y="3962399"/>
            <a:ext cx="3907876" cy="2778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014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sultado de imagen para conquistadores musulma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8985" y="3431002"/>
            <a:ext cx="4628461" cy="271922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MX" dirty="0"/>
              <a:t>El reino de la Nueva España</a:t>
            </a:r>
          </a:p>
        </p:txBody>
      </p:sp>
      <p:sp>
        <p:nvSpPr>
          <p:cNvPr id="3" name="Marcador de contenido 2"/>
          <p:cNvSpPr>
            <a:spLocks noGrp="1"/>
          </p:cNvSpPr>
          <p:nvPr>
            <p:ph idx="1"/>
          </p:nvPr>
        </p:nvSpPr>
        <p:spPr/>
        <p:txBody>
          <a:bodyPr>
            <a:normAutofit fontScale="92500" lnSpcReduction="10000"/>
          </a:bodyPr>
          <a:lstStyle/>
          <a:p>
            <a:r>
              <a:rPr lang="es-MX" dirty="0"/>
              <a:t>La indiferencia en materia religiosa se caracteriza a la expansión imperialista durante la era moderna. Los poderes coloniales de los siglos XIX y XX no se interesaron nunca en la conversión de los habitantes de los territorios dominados </a:t>
            </a:r>
          </a:p>
          <a:p>
            <a:r>
              <a:rPr lang="es-MX" dirty="0"/>
              <a:t>El dominio islámico convirtió a más de la tercera parte de la población, no solo hoy en musulmanes.</a:t>
            </a:r>
          </a:p>
          <a:p>
            <a:r>
              <a:rPr lang="es-MX" dirty="0"/>
              <a:t>Tras más de dos siglos de dominación británica los cristianos de la india apenas si llegan a diez millones</a:t>
            </a:r>
          </a:p>
          <a:p>
            <a:r>
              <a:rPr lang="es-MX" dirty="0"/>
              <a:t>Para los conquistadores musulmanes el indio convertido era un “hermano” para el administrador británico, el indio cristiano seguía siendo un nativo </a:t>
            </a:r>
          </a:p>
        </p:txBody>
      </p:sp>
    </p:spTree>
    <p:extLst>
      <p:ext uri="{BB962C8B-B14F-4D97-AF65-F5344CB8AC3E}">
        <p14:creationId xmlns:p14="http://schemas.microsoft.com/office/powerpoint/2010/main" val="966468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El reino de la nueva España</a:t>
            </a:r>
          </a:p>
        </p:txBody>
      </p:sp>
      <p:sp>
        <p:nvSpPr>
          <p:cNvPr id="3" name="Marcador de contenido 2"/>
          <p:cNvSpPr>
            <a:spLocks noGrp="1"/>
          </p:cNvSpPr>
          <p:nvPr>
            <p:ph idx="1"/>
          </p:nvPr>
        </p:nvSpPr>
        <p:spPr>
          <a:xfrm>
            <a:off x="460903" y="1853754"/>
            <a:ext cx="5118262" cy="4533794"/>
          </a:xfrm>
        </p:spPr>
        <p:txBody>
          <a:bodyPr/>
          <a:lstStyle/>
          <a:p>
            <a:pPr algn="just"/>
            <a:r>
              <a:rPr lang="es-MX" dirty="0"/>
              <a:t>Historia de México es a imagen y semejanza de su geografía</a:t>
            </a:r>
          </a:p>
          <a:p>
            <a:pPr algn="just"/>
            <a:r>
              <a:rPr lang="es-MX" dirty="0"/>
              <a:t>En la historia mesoamericana gran diversidad de culturas, lenguas, y Estados, desde los olmecas a los teotihuacanos, zapotecas, mixtecas y la familia maya.</a:t>
            </a:r>
          </a:p>
        </p:txBody>
      </p:sp>
      <p:pic>
        <p:nvPicPr>
          <p:cNvPr id="2050" name="Picture 2" descr="https://nacionalismocriollo.files.wordpress.com/2011/06/sin-marc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461" y="1796544"/>
            <a:ext cx="6080767" cy="4700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837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sultado de imagen para modernid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347" y="1565158"/>
            <a:ext cx="6270023" cy="440469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pPr algn="ctr"/>
            <a:r>
              <a:rPr lang="es-MX" dirty="0"/>
              <a:t>El estrado y el pulpito </a:t>
            </a:r>
          </a:p>
        </p:txBody>
      </p:sp>
      <p:sp>
        <p:nvSpPr>
          <p:cNvPr id="3" name="Marcador de contenido 2"/>
          <p:cNvSpPr>
            <a:spLocks noGrp="1"/>
          </p:cNvSpPr>
          <p:nvPr>
            <p:ph idx="1"/>
          </p:nvPr>
        </p:nvSpPr>
        <p:spPr>
          <a:xfrm>
            <a:off x="682954" y="1853754"/>
            <a:ext cx="6088908" cy="4411572"/>
          </a:xfrm>
        </p:spPr>
        <p:txBody>
          <a:bodyPr/>
          <a:lstStyle/>
          <a:p>
            <a:pPr algn="just"/>
            <a:r>
              <a:rPr lang="es-MX" dirty="0"/>
              <a:t>La modernidad se expreso no solo como una crítica de la monarquía absoluta, la corte y el “antiguo régimen” sino también como un ataque a la Iglesia católica.</a:t>
            </a:r>
          </a:p>
          <a:p>
            <a:pPr algn="just"/>
            <a:r>
              <a:rPr lang="es-MX" dirty="0"/>
              <a:t>Hay una diferencia, tajante aunque nunca mencionada, entre la democracia anglosajona y la latina; esa diferencia es de origen religioso.</a:t>
            </a:r>
          </a:p>
          <a:p>
            <a:pPr algn="just"/>
            <a:r>
              <a:rPr lang="es-MX" dirty="0"/>
              <a:t>Una y otra nacen de opuestas actitudes ante la religión tradicional del Occidente: el cristianismo</a:t>
            </a:r>
          </a:p>
        </p:txBody>
      </p:sp>
    </p:spTree>
    <p:extLst>
      <p:ext uri="{BB962C8B-B14F-4D97-AF65-F5344CB8AC3E}">
        <p14:creationId xmlns:p14="http://schemas.microsoft.com/office/powerpoint/2010/main" val="2506221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esultado de imagen para evangeliza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158" y="3676830"/>
            <a:ext cx="5145294" cy="277846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endParaRPr lang="es-MX" dirty="0"/>
          </a:p>
        </p:txBody>
      </p:sp>
      <p:sp>
        <p:nvSpPr>
          <p:cNvPr id="3" name="Marcador de contenido 2"/>
          <p:cNvSpPr>
            <a:spLocks noGrp="1"/>
          </p:cNvSpPr>
          <p:nvPr>
            <p:ph idx="1"/>
          </p:nvPr>
        </p:nvSpPr>
        <p:spPr/>
        <p:txBody>
          <a:bodyPr/>
          <a:lstStyle/>
          <a:p>
            <a:pPr algn="just"/>
            <a:r>
              <a:rPr lang="es-MX" dirty="0"/>
              <a:t>Si unos cristianos se encuentran en una tierra salvaje, su deber no consiste en convertir a los paganos sino en elegir a sus propias autoridades religiosas.</a:t>
            </a:r>
          </a:p>
          <a:p>
            <a:pPr algn="just"/>
            <a:r>
              <a:rPr lang="es-MX" dirty="0"/>
              <a:t>La evangelización fue la justificación de la conquista y, más tarde , de la dominación española y portuguesa.</a:t>
            </a:r>
          </a:p>
          <a:p>
            <a:pPr algn="just"/>
            <a:r>
              <a:rPr lang="es-MX" dirty="0"/>
              <a:t>La conversión de los infieles no era una idea cristiana sino quizá más acentuadamente musulmana</a:t>
            </a:r>
          </a:p>
        </p:txBody>
      </p:sp>
    </p:spTree>
    <p:extLst>
      <p:ext uri="{BB962C8B-B14F-4D97-AF65-F5344CB8AC3E}">
        <p14:creationId xmlns:p14="http://schemas.microsoft.com/office/powerpoint/2010/main" val="4170778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Resultado de imagen para musulmanes destruccion de templos hindú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709" y="3047267"/>
            <a:ext cx="4762500" cy="307657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endParaRPr lang="es-MX" dirty="0"/>
          </a:p>
        </p:txBody>
      </p:sp>
      <p:sp>
        <p:nvSpPr>
          <p:cNvPr id="3" name="Marcador de contenido 2"/>
          <p:cNvSpPr>
            <a:spLocks noGrp="1"/>
          </p:cNvSpPr>
          <p:nvPr>
            <p:ph idx="1"/>
          </p:nvPr>
        </p:nvSpPr>
        <p:spPr/>
        <p:txBody>
          <a:bodyPr/>
          <a:lstStyle/>
          <a:p>
            <a:r>
              <a:rPr lang="es-MX" dirty="0"/>
              <a:t>Musulmanes y portugueses destruyeron los templos hindúes con la misma furia con la que cortés derribo los ídolos del Gran Teocalli; sobre esas ruinas y a veces con las mismas piedras, levantaron soberbias mezquitas y catedrales.</a:t>
            </a:r>
          </a:p>
          <a:p>
            <a:r>
              <a:rPr lang="es-MX" dirty="0"/>
              <a:t>Los ingleses respetaron los cultos nativos y sus templos ¿: les interesaba sobre todo la administración del imperio, resultados:</a:t>
            </a:r>
          </a:p>
          <a:p>
            <a:r>
              <a:rPr lang="es-MX" dirty="0"/>
              <a:t>Las iglesias de Goa, las mezquitas de Delhi y la estación de ferrocarril de Bombay</a:t>
            </a:r>
          </a:p>
        </p:txBody>
      </p:sp>
    </p:spTree>
    <p:extLst>
      <p:ext uri="{BB962C8B-B14F-4D97-AF65-F5344CB8AC3E}">
        <p14:creationId xmlns:p14="http://schemas.microsoft.com/office/powerpoint/2010/main" val="2412002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Resultado de imagen para ortodoxia religios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765" y="1285461"/>
            <a:ext cx="2915657" cy="3757958"/>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4903303" y="1179443"/>
            <a:ext cx="6440557" cy="4969565"/>
          </a:xfrm>
        </p:spPr>
        <p:txBody>
          <a:bodyPr/>
          <a:lstStyle/>
          <a:p>
            <a:pPr algn="just"/>
            <a:r>
              <a:rPr lang="es-MX" dirty="0"/>
              <a:t>La ortodoxia requería, como la mano necesita simultáneamente la regla y la espada, una iglesia y un Estado.</a:t>
            </a:r>
          </a:p>
          <a:p>
            <a:pPr algn="just"/>
            <a:r>
              <a:rPr lang="es-MX" dirty="0"/>
              <a:t>La ortodoxia religiosa era el sustento del sistema político</a:t>
            </a:r>
          </a:p>
          <a:p>
            <a:pPr algn="just"/>
            <a:r>
              <a:rPr lang="es-MX" dirty="0"/>
              <a:t>La universidad de la ortodoxia católica se bifurcaba en la doble universalidad de la iglesia y de la monarquía.</a:t>
            </a:r>
          </a:p>
          <a:p>
            <a:pPr algn="just"/>
            <a:r>
              <a:rPr lang="es-MX" dirty="0"/>
              <a:t>La ortodoxia del estado burgués es la ausencia de ortodoxia, así el estado moderno se funda en principio exactamente contrario al que regía a Nueva España</a:t>
            </a:r>
          </a:p>
        </p:txBody>
      </p:sp>
    </p:spTree>
    <p:extLst>
      <p:ext uri="{BB962C8B-B14F-4D97-AF65-F5344CB8AC3E}">
        <p14:creationId xmlns:p14="http://schemas.microsoft.com/office/powerpoint/2010/main" val="1056970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Resultado de imagen para nacionalismo mexica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133" y="3192859"/>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1451579" y="649357"/>
            <a:ext cx="5558821" cy="4816989"/>
          </a:xfrm>
        </p:spPr>
        <p:txBody>
          <a:bodyPr/>
          <a:lstStyle/>
          <a:p>
            <a:pPr algn="just"/>
            <a:r>
              <a:rPr lang="es-MX" dirty="0"/>
              <a:t>El nacionalismo mexicano nació a la sombra de un universalismo doble: el humanismo cristiano y el sincretismo jesuita</a:t>
            </a:r>
          </a:p>
          <a:p>
            <a:pPr algn="just"/>
            <a:r>
              <a:rPr lang="es-MX" dirty="0"/>
              <a:t>El universalismo religioso, filosófico y político de Nueva España no toleraba las herejías ni la desobediencia a la autoridad del monarca y sus representantes pero aceptaba todos los particularismos</a:t>
            </a:r>
          </a:p>
        </p:txBody>
      </p:sp>
    </p:spTree>
    <p:extLst>
      <p:ext uri="{BB962C8B-B14F-4D97-AF65-F5344CB8AC3E}">
        <p14:creationId xmlns:p14="http://schemas.microsoft.com/office/powerpoint/2010/main" val="4046713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“chamanes”</a:t>
            </a:r>
          </a:p>
        </p:txBody>
      </p:sp>
      <p:sp>
        <p:nvSpPr>
          <p:cNvPr id="3" name="Marcador de contenido 2"/>
          <p:cNvSpPr>
            <a:spLocks noGrp="1"/>
          </p:cNvSpPr>
          <p:nvPr>
            <p:ph idx="1"/>
          </p:nvPr>
        </p:nvSpPr>
        <p:spPr/>
        <p:txBody>
          <a:bodyPr/>
          <a:lstStyle/>
          <a:p>
            <a:pPr algn="just"/>
            <a:r>
              <a:rPr lang="es-MX" dirty="0"/>
              <a:t>Las tribus nómadas no perdieron bruscamente su cultura y conservaron durante mucho tiempo sus creencias religiosas y sus chamanes</a:t>
            </a:r>
          </a:p>
          <a:p>
            <a:pPr algn="just"/>
            <a:r>
              <a:rPr lang="es-MX" dirty="0"/>
              <a:t>La sociedad mesoamericana, a la llegada de los españoles, vivía un periodo de guerras continuas.</a:t>
            </a:r>
          </a:p>
        </p:txBody>
      </p:sp>
      <p:pic>
        <p:nvPicPr>
          <p:cNvPr id="12290" name="Picture 2" descr="Resultado de imagen para chama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216" y="3529358"/>
            <a:ext cx="3810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993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Resultado de imagen para derrota milit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104" y="3094460"/>
            <a:ext cx="5238750" cy="319087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pPr algn="ctr"/>
            <a:r>
              <a:rPr lang="es-MX" dirty="0"/>
              <a:t>“Derrota militar ”</a:t>
            </a:r>
          </a:p>
        </p:txBody>
      </p:sp>
      <p:sp>
        <p:nvSpPr>
          <p:cNvPr id="3" name="Marcador de contenido 2"/>
          <p:cNvSpPr>
            <a:spLocks noGrp="1"/>
          </p:cNvSpPr>
          <p:nvPr>
            <p:ph idx="1"/>
          </p:nvPr>
        </p:nvSpPr>
        <p:spPr/>
        <p:txBody>
          <a:bodyPr/>
          <a:lstStyle/>
          <a:p>
            <a:pPr algn="just"/>
            <a:r>
              <a:rPr lang="es-MX" dirty="0"/>
              <a:t>La derrota militar y la servidumbre que la sucedió no podían ser novedades para los indios; la verdadera y terrible novedad fue la destrucción de su civilización</a:t>
            </a:r>
          </a:p>
          <a:p>
            <a:pPr algn="just"/>
            <a:r>
              <a:rPr lang="es-MX" dirty="0"/>
              <a:t>El cambio del sistema social, político y religioso fue total</a:t>
            </a:r>
          </a:p>
          <a:p>
            <a:pPr algn="just"/>
            <a:r>
              <a:rPr lang="es-MX" dirty="0"/>
              <a:t>Comenzó con la demolición de los templos y monumentos religiosos y por la aniquilación física de los dos grupos dirigentes: La aristocracia y la casta de los sacerdotes y chamanes</a:t>
            </a:r>
          </a:p>
        </p:txBody>
      </p:sp>
    </p:spTree>
    <p:extLst>
      <p:ext uri="{BB962C8B-B14F-4D97-AF65-F5344CB8AC3E}">
        <p14:creationId xmlns:p14="http://schemas.microsoft.com/office/powerpoint/2010/main" val="3428159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2" name="Picture 6" descr="Resultado de imagen para bautism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361" y="2371449"/>
            <a:ext cx="4762500" cy="27051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pPr algn="ctr"/>
            <a:r>
              <a:rPr lang="es-MX" dirty="0"/>
              <a:t>“desposeimiento psíquico”</a:t>
            </a:r>
          </a:p>
        </p:txBody>
      </p:sp>
      <p:sp>
        <p:nvSpPr>
          <p:cNvPr id="3" name="Marcador de contenido 2"/>
          <p:cNvSpPr>
            <a:spLocks noGrp="1"/>
          </p:cNvSpPr>
          <p:nvPr>
            <p:ph idx="1"/>
          </p:nvPr>
        </p:nvSpPr>
        <p:spPr>
          <a:xfrm>
            <a:off x="5406887" y="1853754"/>
            <a:ext cx="6135755" cy="5009322"/>
          </a:xfrm>
        </p:spPr>
        <p:txBody>
          <a:bodyPr>
            <a:normAutofit fontScale="92500" lnSpcReduction="20000"/>
          </a:bodyPr>
          <a:lstStyle/>
          <a:p>
            <a:r>
              <a:rPr lang="es-MX" dirty="0"/>
              <a:t>La destrucción de los templos, las estatuas y las pinturas fue la abolición de los símbolos; la exterminación de la casta sacerdotal, la extirpación de la memoria y la conciencia de los vencidos.</a:t>
            </a:r>
          </a:p>
          <a:p>
            <a:r>
              <a:rPr lang="es-MX" dirty="0"/>
              <a:t>La puerta por donde salen las divinidades es la puerta de entrada de otras divinidades. </a:t>
            </a:r>
          </a:p>
          <a:p>
            <a:r>
              <a:rPr lang="es-MX" dirty="0"/>
              <a:t>La fuga de los dioses indios fue su regreso con otros nombres.</a:t>
            </a:r>
          </a:p>
          <a:p>
            <a:r>
              <a:rPr lang="es-MX" dirty="0"/>
              <a:t>La conquista dejo a las masas indias en la orfandad espiritual</a:t>
            </a:r>
          </a:p>
          <a:p>
            <a:r>
              <a:rPr lang="es-MX" dirty="0"/>
              <a:t>Esa situación fue total desposeimiento psíquico hizo posible su conversión al cristianismo: el bautismo significaba la posibilidad de pertenecer al nuevo orden religioso, jurídico y político de la nueva España</a:t>
            </a:r>
          </a:p>
        </p:txBody>
      </p:sp>
    </p:spTree>
    <p:extLst>
      <p:ext uri="{BB962C8B-B14F-4D97-AF65-F5344CB8AC3E}">
        <p14:creationId xmlns:p14="http://schemas.microsoft.com/office/powerpoint/2010/main" val="3514620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Resultado de imagen para indios se volvieron cristian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9221" y="380927"/>
            <a:ext cx="3238500" cy="237172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818712" y="380927"/>
            <a:ext cx="10571998" cy="970450"/>
          </a:xfrm>
        </p:spPr>
        <p:txBody>
          <a:bodyPr/>
          <a:lstStyle/>
          <a:p>
            <a:r>
              <a:rPr lang="es-MX" dirty="0"/>
              <a:t>El reino de la nueva España</a:t>
            </a:r>
          </a:p>
        </p:txBody>
      </p:sp>
      <p:sp>
        <p:nvSpPr>
          <p:cNvPr id="3" name="Marcador de contenido 2"/>
          <p:cNvSpPr>
            <a:spLocks noGrp="1"/>
          </p:cNvSpPr>
          <p:nvPr>
            <p:ph idx="1"/>
          </p:nvPr>
        </p:nvSpPr>
        <p:spPr>
          <a:xfrm>
            <a:off x="818712" y="1789044"/>
            <a:ext cx="8196004" cy="3717058"/>
          </a:xfrm>
        </p:spPr>
        <p:txBody>
          <a:bodyPr/>
          <a:lstStyle/>
          <a:p>
            <a:pPr algn="just"/>
            <a:r>
              <a:rPr lang="es-MX" dirty="0"/>
              <a:t>Los indios se volvieron cristianos; la divinidad cristiana y sus vírgenes y santos se indianizaron</a:t>
            </a:r>
          </a:p>
          <a:p>
            <a:r>
              <a:rPr lang="es-MX" dirty="0"/>
              <a:t>El siglo XVI fue el siglo de la evangelización y la edificación de conventos, iglesias, hospitales y ciudades</a:t>
            </a:r>
          </a:p>
          <a:p>
            <a:pPr algn="just"/>
            <a:r>
              <a:rPr lang="es-MX" dirty="0"/>
              <a:t>Una civilización es ante todo un urbanismo, más que una visión del mundo y de los hombres es una visión de los hombres en el mundo y de los hombres como el mundo</a:t>
            </a:r>
          </a:p>
        </p:txBody>
      </p:sp>
      <p:pic>
        <p:nvPicPr>
          <p:cNvPr id="15364" name="Picture 4" descr="Resultado de imagen para civilizacion=urbanis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712" y="4724134"/>
            <a:ext cx="3208512" cy="2025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336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Resultado de imagen para sincretism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498" y="2927419"/>
            <a:ext cx="5524500" cy="351472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pPr algn="ctr"/>
            <a:r>
              <a:rPr lang="es-MX" dirty="0"/>
              <a:t>Sincretismo y el imperio 	</a:t>
            </a:r>
          </a:p>
        </p:txBody>
      </p:sp>
      <p:sp>
        <p:nvSpPr>
          <p:cNvPr id="3" name="Marcador de contenido 2"/>
          <p:cNvSpPr>
            <a:spLocks noGrp="1"/>
          </p:cNvSpPr>
          <p:nvPr>
            <p:ph idx="1"/>
          </p:nvPr>
        </p:nvSpPr>
        <p:spPr>
          <a:xfrm>
            <a:off x="827424" y="1643271"/>
            <a:ext cx="10554574" cy="4215528"/>
          </a:xfrm>
        </p:spPr>
        <p:txBody>
          <a:bodyPr/>
          <a:lstStyle/>
          <a:p>
            <a:r>
              <a:rPr lang="es-MX" dirty="0"/>
              <a:t>Los primeros misioneros no quisieron salvar a los indios, no a sus creencias</a:t>
            </a:r>
          </a:p>
          <a:p>
            <a:pPr algn="just"/>
            <a:r>
              <a:rPr lang="es-MX" dirty="0"/>
              <a:t>En el siglo XVIII se opera un cambio radical “tabla rasa” que se podría llamar la política puente la cual es establecer una vía de comunicación, más sobrenatural que natural, entre el mundo indígena y el cristianismo</a:t>
            </a:r>
          </a:p>
          <a:p>
            <a:pPr algn="just"/>
            <a:r>
              <a:rPr lang="es-MX" dirty="0"/>
              <a:t>El nuevo sincretismo buscaba el paganismo prefiguraciones y signos del cristianismo.</a:t>
            </a:r>
          </a:p>
          <a:p>
            <a:pPr algn="just"/>
            <a:r>
              <a:rPr lang="es-MX" dirty="0"/>
              <a:t>El núcleo espiritual e intelectual de esta estrategia era una visión de la historia del mundo como el paulatino desvelamiento de una verdadera universal y sobrenatural</a:t>
            </a:r>
          </a:p>
        </p:txBody>
      </p:sp>
    </p:spTree>
    <p:extLst>
      <p:ext uri="{BB962C8B-B14F-4D97-AF65-F5344CB8AC3E}">
        <p14:creationId xmlns:p14="http://schemas.microsoft.com/office/powerpoint/2010/main" val="3211649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méxico republicano de juare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139" y="916576"/>
            <a:ext cx="4807052" cy="3390381"/>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6188765" y="675861"/>
            <a:ext cx="4306956" cy="5705061"/>
          </a:xfrm>
        </p:spPr>
        <p:txBody>
          <a:bodyPr>
            <a:normAutofit/>
          </a:bodyPr>
          <a:lstStyle/>
          <a:p>
            <a:pPr algn="just"/>
            <a:r>
              <a:rPr lang="es-MX" dirty="0"/>
              <a:t>Se construyó una sociedad distinta, Nueva España en el siglo XVIII y que, a su vez, fue derrotada por las guerras civiles.</a:t>
            </a:r>
          </a:p>
          <a:p>
            <a:pPr algn="just"/>
            <a:r>
              <a:rPr lang="es-MX" dirty="0"/>
              <a:t>Sobre los restos de Nueva España se levanto un México reducido, el México republicano de Juárez y sus sucesores (todavía está en proceso de formación)</a:t>
            </a:r>
          </a:p>
        </p:txBody>
      </p:sp>
    </p:spTree>
    <p:extLst>
      <p:ext uri="{BB962C8B-B14F-4D97-AF65-F5344CB8AC3E}">
        <p14:creationId xmlns:p14="http://schemas.microsoft.com/office/powerpoint/2010/main" val="2224094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esultado de imagen para franciscan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4064" y="3326545"/>
            <a:ext cx="4468058" cy="353145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endParaRPr lang="es-MX" dirty="0"/>
          </a:p>
        </p:txBody>
      </p:sp>
      <p:sp>
        <p:nvSpPr>
          <p:cNvPr id="3" name="Marcador de contenido 2"/>
          <p:cNvSpPr>
            <a:spLocks noGrp="1"/>
          </p:cNvSpPr>
          <p:nvPr>
            <p:ph idx="1"/>
          </p:nvPr>
        </p:nvSpPr>
        <p:spPr/>
        <p:txBody>
          <a:bodyPr/>
          <a:lstStyle/>
          <a:p>
            <a:pPr algn="just"/>
            <a:r>
              <a:rPr lang="es-MX" dirty="0"/>
              <a:t>El sincretismo de los jesuitas también fue un invento de universalización</a:t>
            </a:r>
          </a:p>
          <a:p>
            <a:pPr algn="just"/>
            <a:r>
              <a:rPr lang="es-MX" dirty="0"/>
              <a:t>La política sincretista de la compañía de Jesús entró en la oposición de los dominicos y los franciscanos, que lograron la condenación papal de esas opiniones</a:t>
            </a:r>
          </a:p>
        </p:txBody>
      </p:sp>
    </p:spTree>
    <p:extLst>
      <p:ext uri="{BB962C8B-B14F-4D97-AF65-F5344CB8AC3E}">
        <p14:creationId xmlns:p14="http://schemas.microsoft.com/office/powerpoint/2010/main" val="2087323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dirty="0"/>
          </a:p>
        </p:txBody>
      </p:sp>
      <p:sp>
        <p:nvSpPr>
          <p:cNvPr id="3" name="Marcador de contenido 2"/>
          <p:cNvSpPr>
            <a:spLocks noGrp="1"/>
          </p:cNvSpPr>
          <p:nvPr>
            <p:ph idx="1"/>
          </p:nvPr>
        </p:nvSpPr>
        <p:spPr/>
        <p:txBody>
          <a:bodyPr/>
          <a:lstStyle/>
          <a:p>
            <a:r>
              <a:rPr lang="es-MX" dirty="0"/>
              <a:t>Confusamente el criollo se sentía heredero de dos imperios: el español y el indio</a:t>
            </a:r>
          </a:p>
          <a:p>
            <a:r>
              <a:rPr lang="es-MX" dirty="0"/>
              <a:t>Un prejuicio aristocrático les impedía ver en los indios vivos a los descendientes de México-Tenochtitlán.</a:t>
            </a:r>
          </a:p>
          <a:p>
            <a:pPr algn="just"/>
            <a:r>
              <a:rPr lang="es-MX" dirty="0"/>
              <a:t>El sincretismo jesuita, unido al naciente patriotismo criollo, no solo modificó la actitud tradicional frente a la civilización india si no que provoco una suerte de resurrección en el pasado</a:t>
            </a:r>
          </a:p>
        </p:txBody>
      </p:sp>
    </p:spTree>
    <p:extLst>
      <p:ext uri="{BB962C8B-B14F-4D97-AF65-F5344CB8AC3E}">
        <p14:creationId xmlns:p14="http://schemas.microsoft.com/office/powerpoint/2010/main" val="235355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Frustración Indígena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78" y="3543300"/>
            <a:ext cx="5934075" cy="33147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1451579" y="1817993"/>
            <a:ext cx="9603275" cy="3450613"/>
          </a:xfrm>
        </p:spPr>
        <p:txBody>
          <a:bodyPr/>
          <a:lstStyle/>
          <a:p>
            <a:r>
              <a:rPr lang="es-MX" dirty="0"/>
              <a:t>Los españoles y los indios aún conservaban memorias confusas de la doctrina, en el siglo XVII se extendió y afirmó esta creencia</a:t>
            </a:r>
          </a:p>
          <a:p>
            <a:pPr algn="just"/>
            <a:r>
              <a:rPr lang="es-MX" dirty="0"/>
              <a:t>Era una opinión que fray Servando Teresa de Mier a favor de la independencia, que implícitamente minaba el principal fundamento de la dominación española en América, la evangelización</a:t>
            </a:r>
          </a:p>
          <a:p>
            <a:endParaRPr lang="es-MX" dirty="0"/>
          </a:p>
        </p:txBody>
      </p:sp>
    </p:spTree>
    <p:extLst>
      <p:ext uri="{BB962C8B-B14F-4D97-AF65-F5344CB8AC3E}">
        <p14:creationId xmlns:p14="http://schemas.microsoft.com/office/powerpoint/2010/main" val="1901243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790122" y="1853754"/>
            <a:ext cx="7264732" cy="3612591"/>
          </a:xfrm>
        </p:spPr>
        <p:txBody>
          <a:bodyPr/>
          <a:lstStyle/>
          <a:p>
            <a:pPr algn="just"/>
            <a:r>
              <a:rPr lang="es-MX" dirty="0"/>
              <a:t>El descubrimiento de la civilización china enfrentaba con los misioneros que una sociedad en muchos aspectos era superior a la cristiana</a:t>
            </a:r>
          </a:p>
          <a:p>
            <a:pPr algn="just"/>
            <a:r>
              <a:rPr lang="es-MX" dirty="0"/>
              <a:t>Los jesuitas creían que si lograban convertir al emperador, no sería difícil después, por la misma dinámica del sistema, convertir a los mandarines y en segunda al pueblo entero</a:t>
            </a:r>
          </a:p>
          <a:p>
            <a:pPr algn="just"/>
            <a:endParaRPr lang="es-MX" dirty="0"/>
          </a:p>
        </p:txBody>
      </p:sp>
      <p:pic>
        <p:nvPicPr>
          <p:cNvPr id="19458" name="Picture 2" descr="Resultado de imagen para civilización chi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264" y="2136048"/>
            <a:ext cx="215265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939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descr="Resultado de imagen para hermetismo renacenti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9444" y="3741038"/>
            <a:ext cx="2703548" cy="263596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endParaRPr lang="es-MX" dirty="0"/>
          </a:p>
        </p:txBody>
      </p:sp>
      <p:sp>
        <p:nvSpPr>
          <p:cNvPr id="3" name="Marcador de contenido 2"/>
          <p:cNvSpPr>
            <a:spLocks noGrp="1"/>
          </p:cNvSpPr>
          <p:nvPr>
            <p:ph idx="1"/>
          </p:nvPr>
        </p:nvSpPr>
        <p:spPr/>
        <p:txBody>
          <a:bodyPr>
            <a:normAutofit fontScale="92500" lnSpcReduction="10000"/>
          </a:bodyPr>
          <a:lstStyle/>
          <a:p>
            <a:pPr algn="just"/>
            <a:r>
              <a:rPr lang="es-MX" dirty="0"/>
              <a:t>Dos corrientes adversarias nacen del hermetismo renacentista, la cual se extiende por toda Europa e inspira a las academias francesas.</a:t>
            </a:r>
          </a:p>
          <a:p>
            <a:pPr algn="just"/>
            <a:r>
              <a:rPr lang="es-MX" dirty="0"/>
              <a:t>A través de las sectas ocultistas y liberales de los siglos XVVII y XVIII esta corriente entronca</a:t>
            </a:r>
          </a:p>
          <a:p>
            <a:pPr algn="just"/>
            <a:r>
              <a:rPr lang="es-MX" dirty="0"/>
              <a:t>La religión de los astros de Bruno y Campanella es el común origen del socialismo</a:t>
            </a:r>
          </a:p>
          <a:p>
            <a:pPr algn="just"/>
            <a:r>
              <a:rPr lang="es-MX" dirty="0"/>
              <a:t>La sociedad de los astros es el doble arquetipo de la sociedad política y de la sociedad del lenguaje</a:t>
            </a:r>
          </a:p>
          <a:p>
            <a:pPr algn="just"/>
            <a:r>
              <a:rPr lang="es-MX" dirty="0"/>
              <a:t>La cual la primera necesita libertad y necesidad se resuelven y se le llama justicia</a:t>
            </a:r>
          </a:p>
          <a:p>
            <a:pPr algn="just"/>
            <a:r>
              <a:rPr lang="es-MX" dirty="0"/>
              <a:t>LA segunda el sistema de correspondencias universales </a:t>
            </a:r>
          </a:p>
        </p:txBody>
      </p:sp>
    </p:spTree>
    <p:extLst>
      <p:ext uri="{BB962C8B-B14F-4D97-AF65-F5344CB8AC3E}">
        <p14:creationId xmlns:p14="http://schemas.microsoft.com/office/powerpoint/2010/main" val="3200234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Resultado de imagen para catolicismo roma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6119" y="1930739"/>
            <a:ext cx="4869515" cy="3636511"/>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639747" y="636105"/>
            <a:ext cx="6340699" cy="5459895"/>
          </a:xfrm>
        </p:spPr>
        <p:txBody>
          <a:bodyPr>
            <a:normAutofit/>
          </a:bodyPr>
          <a:lstStyle/>
          <a:p>
            <a:r>
              <a:rPr lang="es-MX" dirty="0"/>
              <a:t>La otra tendencia representada por jesuitas trato de reconciliar las religiones no cristianas con el catolicismo romano</a:t>
            </a:r>
          </a:p>
          <a:p>
            <a:r>
              <a:rPr lang="es-MX" dirty="0"/>
              <a:t>Los jesuitas intentaron convertir a los chinos mediante la evangelización de los campesinos, los artesanos o comerciantes sino por la conversión del emperador y su corte</a:t>
            </a:r>
          </a:p>
          <a:p>
            <a:pPr algn="just"/>
            <a:r>
              <a:rPr lang="es-MX" dirty="0"/>
              <a:t>La síntesis de los jesuitas, aunque inspirada por motivos religiosos, encerraba una paradoja que no hay más remedio que llamar demoniaca.</a:t>
            </a:r>
          </a:p>
          <a:p>
            <a:pPr algn="just"/>
            <a:r>
              <a:rPr lang="es-MX" dirty="0"/>
              <a:t>La iglesia se salva pero el cristianismo se pierde</a:t>
            </a:r>
          </a:p>
        </p:txBody>
      </p:sp>
    </p:spTree>
    <p:extLst>
      <p:ext uri="{BB962C8B-B14F-4D97-AF65-F5344CB8AC3E}">
        <p14:creationId xmlns:p14="http://schemas.microsoft.com/office/powerpoint/2010/main" val="1791916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Resultado de imagen para imper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1975" y="3497426"/>
            <a:ext cx="6286500" cy="314325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pPr algn="ctr"/>
            <a:r>
              <a:rPr lang="es-MX" dirty="0"/>
              <a:t>“El imperio” </a:t>
            </a:r>
          </a:p>
        </p:txBody>
      </p:sp>
      <p:sp>
        <p:nvSpPr>
          <p:cNvPr id="3" name="Marcador de contenido 2"/>
          <p:cNvSpPr>
            <a:spLocks noGrp="1"/>
          </p:cNvSpPr>
          <p:nvPr>
            <p:ph idx="1"/>
          </p:nvPr>
        </p:nvSpPr>
        <p:spPr/>
        <p:txBody>
          <a:bodyPr/>
          <a:lstStyle/>
          <a:p>
            <a:pPr algn="just"/>
            <a:r>
              <a:rPr lang="es-MX" dirty="0"/>
              <a:t>El imperio era una universalidad a la que no tenían acceso los segundos</a:t>
            </a:r>
          </a:p>
          <a:p>
            <a:pPr algn="just"/>
            <a:r>
              <a:rPr lang="es-MX" dirty="0"/>
              <a:t>El primer golpe fue la expulsión de los jesuitas por Carlos III</a:t>
            </a:r>
          </a:p>
          <a:p>
            <a:pPr algn="just"/>
            <a:r>
              <a:rPr lang="es-MX" dirty="0"/>
              <a:t>El segundo golpe fue la guerra de independencia </a:t>
            </a:r>
          </a:p>
          <a:p>
            <a:pPr algn="just"/>
            <a:r>
              <a:rPr lang="es-MX" dirty="0"/>
              <a:t>Los verdaderos vencedores fueron los mestizos</a:t>
            </a:r>
          </a:p>
        </p:txBody>
      </p:sp>
    </p:spTree>
    <p:extLst>
      <p:ext uri="{BB962C8B-B14F-4D97-AF65-F5344CB8AC3E}">
        <p14:creationId xmlns:p14="http://schemas.microsoft.com/office/powerpoint/2010/main" val="41665266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Resultado de imagen para presidentes de mexi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3860" y="277116"/>
            <a:ext cx="4233983" cy="2569246"/>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p:txBody>
          <a:bodyPr/>
          <a:lstStyle/>
          <a:p>
            <a:pPr algn="just"/>
            <a:r>
              <a:rPr lang="es-MX" dirty="0"/>
              <a:t>Los criollos se dividieron unos se decidieron por la república federal y otros por la monarquía central</a:t>
            </a:r>
          </a:p>
          <a:p>
            <a:pPr algn="just"/>
            <a:r>
              <a:rPr lang="es-MX" dirty="0"/>
              <a:t>Ganaron en apariencia los partidarios de la federación, no obstante, México sigue siendo un Estado centralista y patrimonialista, no tuvimos reyes si no caudillos y dictadores constitucionales que llamamos presidentes</a:t>
            </a:r>
          </a:p>
        </p:txBody>
      </p:sp>
      <p:pic>
        <p:nvPicPr>
          <p:cNvPr id="23554" name="Picture 2" descr="Resultado de imagen para caudill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590" y="4084045"/>
            <a:ext cx="3223199" cy="2466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622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174435" y="1982998"/>
            <a:ext cx="6880419" cy="3876084"/>
          </a:xfrm>
        </p:spPr>
        <p:txBody>
          <a:bodyPr/>
          <a:lstStyle/>
          <a:p>
            <a:pPr algn="just"/>
            <a:r>
              <a:rPr lang="es-MX" dirty="0"/>
              <a:t>Así la guerra de independencia y sus secuelas acabaron para siempre con los sueños criollos de un Imperio Mexicano pero no cambiaron la realidad profunda de nuestro país</a:t>
            </a:r>
          </a:p>
        </p:txBody>
      </p:sp>
      <p:pic>
        <p:nvPicPr>
          <p:cNvPr id="24578" name="Picture 2" descr="Resultado de imagen para profunda realidad de mexi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7192" y="3196742"/>
            <a:ext cx="3810000" cy="2924176"/>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Resultado de imagen para profunda realidad de mexi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000" y="1225826"/>
            <a:ext cx="29718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647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Resultado de imagen para aparicion de la virgen a maria en el tepeyac"/>
          <p:cNvPicPr>
            <a:picLocks noChangeAspect="1" noChangeArrowheads="1"/>
          </p:cNvPicPr>
          <p:nvPr/>
        </p:nvPicPr>
        <p:blipFill rotWithShape="1">
          <a:blip r:embed="rId2">
            <a:extLst>
              <a:ext uri="{28A0092B-C50C-407E-A947-70E740481C1C}">
                <a14:useLocalDpi xmlns:a14="http://schemas.microsoft.com/office/drawing/2010/main" val="0"/>
              </a:ext>
            </a:extLst>
          </a:blip>
          <a:srcRect r="8485" b="4156"/>
          <a:stretch/>
        </p:blipFill>
        <p:spPr bwMode="auto">
          <a:xfrm>
            <a:off x="8199644" y="1329136"/>
            <a:ext cx="3661052" cy="474716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s-MX" dirty="0"/>
              <a:t>“La virgen maría”</a:t>
            </a:r>
          </a:p>
        </p:txBody>
      </p:sp>
      <p:sp>
        <p:nvSpPr>
          <p:cNvPr id="3" name="Marcador de contenido 2"/>
          <p:cNvSpPr>
            <a:spLocks noGrp="1"/>
          </p:cNvSpPr>
          <p:nvPr>
            <p:ph idx="1"/>
          </p:nvPr>
        </p:nvSpPr>
        <p:spPr>
          <a:xfrm>
            <a:off x="1451579" y="2015732"/>
            <a:ext cx="7983969" cy="4325863"/>
          </a:xfrm>
        </p:spPr>
        <p:txBody>
          <a:bodyPr>
            <a:normAutofit lnSpcReduction="10000"/>
          </a:bodyPr>
          <a:lstStyle/>
          <a:p>
            <a:pPr algn="just"/>
            <a:r>
              <a:rPr lang="es-MX" dirty="0"/>
              <a:t>La segunda mitad del siglo XVIII, la aparición de la Virgen de Guadalupe en el santuario de una diosa india fue una verdadera </a:t>
            </a:r>
            <a:r>
              <a:rPr lang="es-MX" i="1" dirty="0"/>
              <a:t>señal</a:t>
            </a:r>
            <a:r>
              <a:rPr lang="es-MX" dirty="0"/>
              <a:t>, en el sentido religioso con que se empleaba esa palabra en el siglo XVII</a:t>
            </a:r>
          </a:p>
          <a:p>
            <a:pPr algn="just"/>
            <a:r>
              <a:rPr lang="es-MX" dirty="0"/>
              <a:t>La devoción a la figura de Guadalupe-Tonantzin se transformó en un culto nacional</a:t>
            </a:r>
          </a:p>
          <a:p>
            <a:pPr algn="just"/>
            <a:r>
              <a:rPr lang="es-MX" dirty="0"/>
              <a:t>La virgen es el punto de unión de criollos, indios y mestizos y ha sido la respuesta a la triple orfandad: la de los indios porque Guadalupe/Tonantzin es la transfiguración de sus antiguas divinidades femeninas</a:t>
            </a:r>
          </a:p>
          <a:p>
            <a:pPr algn="just"/>
            <a:r>
              <a:rPr lang="es-MX" dirty="0"/>
              <a:t>La de los criollos por que la aparición de la virgen María convirtió a la tierra de la Nueva España en una madre más real que la de España</a:t>
            </a:r>
          </a:p>
        </p:txBody>
      </p:sp>
    </p:spTree>
    <p:extLst>
      <p:ext uri="{BB962C8B-B14F-4D97-AF65-F5344CB8AC3E}">
        <p14:creationId xmlns:p14="http://schemas.microsoft.com/office/powerpoint/2010/main" val="3327074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“colonia”</a:t>
            </a:r>
          </a:p>
        </p:txBody>
      </p:sp>
      <p:sp>
        <p:nvSpPr>
          <p:cNvPr id="3" name="Marcador de contenido 2"/>
          <p:cNvSpPr>
            <a:spLocks noGrp="1"/>
          </p:cNvSpPr>
          <p:nvPr>
            <p:ph idx="1"/>
          </p:nvPr>
        </p:nvSpPr>
        <p:spPr>
          <a:xfrm>
            <a:off x="818712" y="2222287"/>
            <a:ext cx="4733949" cy="3636511"/>
          </a:xfrm>
        </p:spPr>
        <p:txBody>
          <a:bodyPr/>
          <a:lstStyle/>
          <a:p>
            <a:pPr algn="just"/>
            <a:r>
              <a:rPr lang="es-MX" dirty="0"/>
              <a:t>Se llama “colonia” a todo territorio dependiente, semindependiente o sometido a la influencia de una gran potencia.</a:t>
            </a:r>
          </a:p>
          <a:p>
            <a:pPr algn="just"/>
            <a:r>
              <a:rPr lang="es-MX" dirty="0"/>
              <a:t>Los ingleses fundaron sus comunidades para escapar de la ortodoxia, los españoles la establecieron para extenderla.</a:t>
            </a:r>
          </a:p>
          <a:p>
            <a:endParaRPr lang="es-MX" dirty="0"/>
          </a:p>
        </p:txBody>
      </p:sp>
      <p:pic>
        <p:nvPicPr>
          <p:cNvPr id="2050" name="Picture 2" descr="Resultado de imagen para ortodox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955" y="2120348"/>
            <a:ext cx="4608905" cy="3210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2865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algn="just"/>
            <a:r>
              <a:rPr lang="es-MX" dirty="0"/>
              <a:t>Don Juan de Alva Ixtlilxóchitl tuvo una actitud que expresa claramente la ambigüedad de su época, dividida entre la admiración por el Imperio indio y el temor a sus descendientes</a:t>
            </a:r>
          </a:p>
          <a:p>
            <a:pPr algn="just"/>
            <a:endParaRPr lang="es-MX" dirty="0"/>
          </a:p>
        </p:txBody>
      </p:sp>
      <p:pic>
        <p:nvPicPr>
          <p:cNvPr id="26628" name="Picture 4" descr="Resultado de imagen para Juan de Alva Ixtlilxóchit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6357" y="3213652"/>
            <a:ext cx="2217191" cy="2882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121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algn="just"/>
            <a:r>
              <a:rPr lang="es-MX" dirty="0"/>
              <a:t>Nueva España no estaba hecha para cambiar si no para durar, su ideal era la estabilidad y la pertenencia</a:t>
            </a:r>
          </a:p>
          <a:p>
            <a:pPr algn="just"/>
            <a:r>
              <a:rPr lang="es-MX" dirty="0"/>
              <a:t>La edad moderna nación como un movimiento de crítica radical, comenzó por ser la crítica de la religión, la reforma; sólo que la crítica de la reforma a diferencia de la crítica de los filósofos en el siglo XVIII no fue antirreligiosa sino profundamente religiosa.</a:t>
            </a:r>
          </a:p>
        </p:txBody>
      </p:sp>
    </p:spTree>
    <p:extLst>
      <p:ext uri="{BB962C8B-B14F-4D97-AF65-F5344CB8AC3E}">
        <p14:creationId xmlns:p14="http://schemas.microsoft.com/office/powerpoint/2010/main" val="2462054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1301557" y="619400"/>
            <a:ext cx="4645152" cy="4747730"/>
          </a:xfrm>
        </p:spPr>
        <p:txBody>
          <a:bodyPr/>
          <a:lstStyle/>
          <a:p>
            <a:pPr algn="just"/>
            <a:r>
              <a:rPr lang="es-MX" dirty="0"/>
              <a:t>Los hispanoamericanos en lugar de repensar y reelaborar esa tradición, en lugar de actualizarla y aplicarla a las nuevas circunstancias, prefirieron apropiarse de la filosofía política de los franceses, de los ingleses y de los norteamericanos.</a:t>
            </a:r>
          </a:p>
        </p:txBody>
      </p:sp>
      <p:pic>
        <p:nvPicPr>
          <p:cNvPr id="3074" name="Picture 2" descr="Resultado de imagen para filosofia polit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1496" y="3352800"/>
            <a:ext cx="5008662" cy="272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642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“Mentira política”</a:t>
            </a:r>
          </a:p>
        </p:txBody>
      </p:sp>
      <p:sp>
        <p:nvSpPr>
          <p:cNvPr id="3" name="Marcador de contenido 2"/>
          <p:cNvSpPr>
            <a:spLocks noGrp="1"/>
          </p:cNvSpPr>
          <p:nvPr>
            <p:ph idx="1"/>
          </p:nvPr>
        </p:nvSpPr>
        <p:spPr/>
        <p:txBody>
          <a:bodyPr/>
          <a:lstStyle/>
          <a:p>
            <a:pPr algn="just"/>
            <a:r>
              <a:rPr lang="es-MX" dirty="0"/>
              <a:t>Esas ideas eran las de la modernidad naciente</a:t>
            </a:r>
          </a:p>
          <a:p>
            <a:pPr algn="just"/>
            <a:r>
              <a:rPr lang="es-MX" dirty="0"/>
              <a:t>No cambio nuestras sociedades pero si deformo las conciencias: introdujo la mala fe y la mentira política</a:t>
            </a:r>
          </a:p>
          <a:p>
            <a:endParaRPr lang="es-MX" dirty="0"/>
          </a:p>
        </p:txBody>
      </p:sp>
      <p:pic>
        <p:nvPicPr>
          <p:cNvPr id="1026" name="Picture 2" descr="Resultado de imagen para mentira polit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1731" y="3405809"/>
            <a:ext cx="4833671" cy="3233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360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1182287" y="606147"/>
            <a:ext cx="4645152" cy="3448595"/>
          </a:xfrm>
        </p:spPr>
        <p:txBody>
          <a:bodyPr/>
          <a:lstStyle/>
          <a:p>
            <a:r>
              <a:rPr lang="es-MX" dirty="0"/>
              <a:t>Nuestra historia, desde el punto de vista de la historia moderna de Occidente, ha sido excéntrica.</a:t>
            </a:r>
          </a:p>
          <a:p>
            <a:endParaRPr lang="es-MX" dirty="0"/>
          </a:p>
        </p:txBody>
      </p:sp>
      <p:pic>
        <p:nvPicPr>
          <p:cNvPr id="4098" name="Picture 2" descr="Resultado de imagen para historia moderna"/>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2633106" y="1936676"/>
            <a:ext cx="6388666" cy="4561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73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Resultado de imagen para fray servando teresa de mi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766" y="967408"/>
            <a:ext cx="4215673" cy="5144397"/>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1451579" y="1908314"/>
            <a:ext cx="5439551" cy="3558032"/>
          </a:xfrm>
        </p:spPr>
        <p:txBody>
          <a:bodyPr/>
          <a:lstStyle/>
          <a:p>
            <a:pPr algn="just"/>
            <a:r>
              <a:rPr lang="es-MX" dirty="0"/>
              <a:t>La </a:t>
            </a:r>
            <a:r>
              <a:rPr lang="es-MX" i="1" dirty="0"/>
              <a:t>otra </a:t>
            </a:r>
            <a:r>
              <a:rPr lang="es-MX" dirty="0"/>
              <a:t>tradición, la nuestra, reaparece, cuando Fray Servando Teresa de Mier se propone fundar histórica y jurídicamente el derecho de México a la independencia.</a:t>
            </a:r>
          </a:p>
          <a:p>
            <a:endParaRPr lang="es-MX" dirty="0"/>
          </a:p>
        </p:txBody>
      </p:sp>
      <p:sp>
        <p:nvSpPr>
          <p:cNvPr id="5" name="Título 1"/>
          <p:cNvSpPr>
            <a:spLocks noGrp="1"/>
          </p:cNvSpPr>
          <p:nvPr>
            <p:ph type="title"/>
          </p:nvPr>
        </p:nvSpPr>
        <p:spPr>
          <a:xfrm>
            <a:off x="1449217" y="804889"/>
            <a:ext cx="9605635" cy="1059305"/>
          </a:xfrm>
        </p:spPr>
        <p:txBody>
          <a:bodyPr/>
          <a:lstStyle/>
          <a:p>
            <a:r>
              <a:rPr lang="es-MX" dirty="0"/>
              <a:t>Fray Servando</a:t>
            </a:r>
          </a:p>
        </p:txBody>
      </p:sp>
    </p:spTree>
    <p:extLst>
      <p:ext uri="{BB962C8B-B14F-4D97-AF65-F5344CB8AC3E}">
        <p14:creationId xmlns:p14="http://schemas.microsoft.com/office/powerpoint/2010/main" val="1279171832"/>
      </p:ext>
    </p:extLst>
  </p:cSld>
  <p:clrMapOvr>
    <a:masterClrMapping/>
  </p:clrMapOvr>
</p:sld>
</file>

<file path=ppt/theme/theme1.xml><?xml version="1.0" encoding="utf-8"?>
<a:theme xmlns:a="http://schemas.openxmlformats.org/drawingml/2006/main" name="Galería">
  <a:themeElements>
    <a:clrScheme name="Galería">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ía">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ía">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707</TotalTime>
  <Words>2726</Words>
  <Application>Microsoft Office PowerPoint</Application>
  <PresentationFormat>Panorámica</PresentationFormat>
  <Paragraphs>140</Paragraphs>
  <Slides>51</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51</vt:i4>
      </vt:variant>
    </vt:vector>
  </HeadingPairs>
  <TitlesOfParts>
    <vt:vector size="54" baseType="lpstr">
      <vt:lpstr>Arial</vt:lpstr>
      <vt:lpstr>Gill Sans MT</vt:lpstr>
      <vt:lpstr>Galería</vt:lpstr>
      <vt:lpstr>El reino de la nueva España</vt:lpstr>
      <vt:lpstr>Una sociedad singular</vt:lpstr>
      <vt:lpstr>El reino de la nueva España</vt:lpstr>
      <vt:lpstr>Presentación de PowerPoint</vt:lpstr>
      <vt:lpstr>“colonia”</vt:lpstr>
      <vt:lpstr>Presentación de PowerPoint</vt:lpstr>
      <vt:lpstr>“Mentira política”</vt:lpstr>
      <vt:lpstr>Presentación de PowerPoint</vt:lpstr>
      <vt:lpstr>Fray Servando</vt:lpstr>
      <vt:lpstr>Presentación de PowerPoint</vt:lpstr>
      <vt:lpstr>“Nueva España”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El reino de una Nueva España</vt:lpstr>
      <vt:lpstr>Presentación de PowerPoint</vt:lpstr>
      <vt:lpstr>Presentación de PowerPoint</vt:lpstr>
      <vt:lpstr>Presentación de PowerPoint</vt:lpstr>
      <vt:lpstr>El estrado y el púlpito</vt:lpstr>
      <vt:lpstr>Presentación de PowerPoint</vt:lpstr>
      <vt:lpstr>Presentación de PowerPoint</vt:lpstr>
      <vt:lpstr>El reino de la Nueva España</vt:lpstr>
      <vt:lpstr>El estrado y el pulpito </vt:lpstr>
      <vt:lpstr>Presentación de PowerPoint</vt:lpstr>
      <vt:lpstr>Presentación de PowerPoint</vt:lpstr>
      <vt:lpstr>Presentación de PowerPoint</vt:lpstr>
      <vt:lpstr>Presentación de PowerPoint</vt:lpstr>
      <vt:lpstr>“chamanes”</vt:lpstr>
      <vt:lpstr>“Derrota militar ”</vt:lpstr>
      <vt:lpstr>“desposeimiento psíquico”</vt:lpstr>
      <vt:lpstr>El reino de la nueva España</vt:lpstr>
      <vt:lpstr>Sincretismo y el imperio  </vt:lpstr>
      <vt:lpstr>Presentación de PowerPoint</vt:lpstr>
      <vt:lpstr>Presentación de PowerPoint</vt:lpstr>
      <vt:lpstr>Presentación de PowerPoint</vt:lpstr>
      <vt:lpstr>Presentación de PowerPoint</vt:lpstr>
      <vt:lpstr>Presentación de PowerPoint</vt:lpstr>
      <vt:lpstr>Presentación de PowerPoint</vt:lpstr>
      <vt:lpstr>“El imperio” </vt:lpstr>
      <vt:lpstr>Presentación de PowerPoint</vt:lpstr>
      <vt:lpstr>Presentación de PowerPoint</vt:lpstr>
      <vt:lpstr>“La virgen maría”</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de pensamiento</dc:title>
  <dc:creator>Melisa Luciano</dc:creator>
  <cp:lastModifiedBy>Melisa Luciano</cp:lastModifiedBy>
  <cp:revision>65</cp:revision>
  <dcterms:created xsi:type="dcterms:W3CDTF">2016-08-19T05:01:36Z</dcterms:created>
  <dcterms:modified xsi:type="dcterms:W3CDTF">2016-09-20T04:32:18Z</dcterms:modified>
</cp:coreProperties>
</file>